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88" r:id="rId4"/>
    <p:sldId id="289" r:id="rId5"/>
    <p:sldId id="259" r:id="rId6"/>
    <p:sldId id="287" r:id="rId7"/>
    <p:sldId id="260" r:id="rId8"/>
    <p:sldId id="257" r:id="rId9"/>
    <p:sldId id="261" r:id="rId10"/>
    <p:sldId id="262" r:id="rId11"/>
    <p:sldId id="290" r:id="rId12"/>
    <p:sldId id="263" r:id="rId13"/>
    <p:sldId id="264" r:id="rId14"/>
    <p:sldId id="265" r:id="rId15"/>
    <p:sldId id="266" r:id="rId16"/>
    <p:sldId id="286" r:id="rId17"/>
    <p:sldId id="267" r:id="rId18"/>
    <p:sldId id="268" r:id="rId19"/>
    <p:sldId id="277" r:id="rId20"/>
    <p:sldId id="285" r:id="rId21"/>
    <p:sldId id="278" r:id="rId22"/>
    <p:sldId id="279" r:id="rId23"/>
    <p:sldId id="29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238F-C13A-7E4E-AF4F-F9F0C2A207DD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1EEA7-1181-0F43-AE07-4B409C601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43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8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8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14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vaccines, immigration,</a:t>
            </a:r>
            <a:r>
              <a:rPr lang="en-US" baseline="0" dirty="0"/>
              <a:t> tax policy, conservation, global warming, teaching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93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1EEA7-1181-0F43-AE07-4B409C6014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61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7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08699-CE29-634D-83B5-1061B2BD35A6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08699-CE29-634D-83B5-1061B2BD35A6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F2244-9A50-AE4D-AE61-8B44ECB3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4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coleoguy@gmail.co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g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leoguy.github.io/teaching/expdes/syllabus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eoguy.github.io/expdes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885" y="1122363"/>
            <a:ext cx="10499463" cy="427797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Experimental Design</a:t>
            </a:r>
            <a:br>
              <a:rPr lang="en-US" dirty="0"/>
            </a:br>
            <a:r>
              <a:rPr lang="en-US" sz="4000" dirty="0"/>
              <a:t>Biology 683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Lecture 1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Heath Blackmon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15" y="2898835"/>
            <a:ext cx="6206433" cy="250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0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Origin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200" i="1" dirty="0"/>
              <a:t>In many ways modern statistics was an offshoot of evolutionary biology (1900 rediscovery of </a:t>
            </a:r>
            <a:r>
              <a:rPr lang="en-US" sz="3200" i="1"/>
              <a:t>Mendel’s work was motivating problem).</a:t>
            </a:r>
            <a:endParaRPr lang="en-US" sz="3200" i="1" dirty="0"/>
          </a:p>
          <a:p>
            <a:pPr algn="ctr" fontAlgn="base"/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050" y="3507625"/>
            <a:ext cx="1650102" cy="2557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53" y="3507625"/>
            <a:ext cx="1474417" cy="2567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2" y="3467894"/>
            <a:ext cx="2085410" cy="2557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0" y="3477368"/>
            <a:ext cx="2113919" cy="2561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83050" y="2569121"/>
            <a:ext cx="1650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R. FISHER</a:t>
            </a:r>
          </a:p>
          <a:p>
            <a:pPr algn="ctr"/>
            <a:r>
              <a:rPr lang="en-US" dirty="0"/>
              <a:t>1890-1962</a:t>
            </a:r>
          </a:p>
          <a:p>
            <a:pPr algn="ctr"/>
            <a:r>
              <a:rPr lang="en-US" dirty="0"/>
              <a:t>ANOVA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64598" y="2584138"/>
            <a:ext cx="1584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S. WRIGHT</a:t>
            </a:r>
          </a:p>
          <a:p>
            <a:pPr algn="ctr"/>
            <a:r>
              <a:rPr lang="en-US" dirty="0"/>
              <a:t>1889-1988</a:t>
            </a:r>
          </a:p>
          <a:p>
            <a:pPr algn="ctr"/>
            <a:r>
              <a:rPr lang="en-US" dirty="0"/>
              <a:t>PATH ANALYSIS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502" y="2553881"/>
            <a:ext cx="2085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K. PEARSON</a:t>
            </a:r>
          </a:p>
          <a:p>
            <a:pPr algn="ctr"/>
            <a:r>
              <a:rPr lang="en-US" dirty="0"/>
              <a:t>1857-1936</a:t>
            </a:r>
          </a:p>
          <a:p>
            <a:pPr algn="ctr"/>
            <a:r>
              <a:rPr lang="en-US" dirty="0"/>
              <a:t>CORRELATION  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2530" y="2553881"/>
            <a:ext cx="2113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F. GALTON</a:t>
            </a:r>
          </a:p>
          <a:p>
            <a:pPr algn="ctr"/>
            <a:r>
              <a:rPr lang="en-US" dirty="0"/>
              <a:t>1822-1911</a:t>
            </a:r>
          </a:p>
          <a:p>
            <a:pPr algn="ctr"/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75640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disgraceful history of biostatistics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391" y="1153057"/>
            <a:ext cx="118011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Much of statistics was developed with the idea of showing that we could measure, scientifically analyze, and improve the “quality” of humans.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The majority of geneticists and statisticians in the early 1900s were proponents of eugenics.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What are the problems with this</a:t>
            </a:r>
          </a:p>
          <a:p>
            <a:pPr lvl="1" fontAlgn="base"/>
            <a:r>
              <a:rPr lang="en-US" sz="3200" dirty="0">
                <a:solidFill>
                  <a:srgbClr val="C00000"/>
                </a:solidFill>
              </a:rPr>
              <a:t>1 scientific</a:t>
            </a:r>
          </a:p>
          <a:p>
            <a:pPr lvl="1" fontAlgn="base"/>
            <a:r>
              <a:rPr lang="en-US" sz="3200" dirty="0">
                <a:solidFill>
                  <a:srgbClr val="C00000"/>
                </a:solidFill>
              </a:rPr>
              <a:t>2 ethical</a:t>
            </a:r>
          </a:p>
        </p:txBody>
      </p:sp>
      <p:pic>
        <p:nvPicPr>
          <p:cNvPr id="1026" name="Picture 2" descr="She Has Her Mother's Laugh: The Powers, Perversions, and Potential of Heredity by [Carl Zimmer]">
            <a:extLst>
              <a:ext uri="{FF2B5EF4-FFF2-40B4-BE49-F238E27FC236}">
                <a16:creationId xmlns:a16="http://schemas.microsoft.com/office/drawing/2014/main" id="{74EEDD20-0D72-A848-BB70-B6A712C4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33" y="3540367"/>
            <a:ext cx="1966039" cy="296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542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do biologists need statistics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5573" y="1256665"/>
            <a:ext cx="1139868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charset="0"/>
              <a:buChar char="•"/>
            </a:pPr>
            <a:r>
              <a:rPr lang="en-US" sz="2800" dirty="0"/>
              <a:t>We want to test hypotheses.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To test a hypothesis we have to design an experiment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Not all experiments have a traditional control and experimental treatment and this isn’t always how we want to test a hypothesis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It is quite possible to design a study or collect data that cannot answer the questions that we have</a:t>
            </a:r>
            <a:br>
              <a:rPr lang="en-US" sz="2800" dirty="0"/>
            </a:br>
            <a:endParaRPr lang="en-US" dirty="0"/>
          </a:p>
          <a:p>
            <a:pPr fontAlgn="base">
              <a:buFont typeface="Arial" charset="0"/>
              <a:buChar char="•"/>
            </a:pPr>
            <a:r>
              <a:rPr lang="en-US" sz="2800" dirty="0"/>
              <a:t>This leads to poor manuscripts and can lead to bad practices like p-hacking </a:t>
            </a:r>
            <a:r>
              <a:rPr lang="mr-IN" sz="2800" dirty="0"/>
              <a:t>–</a:t>
            </a:r>
            <a:r>
              <a:rPr lang="en-US" sz="2800" dirty="0"/>
              <a:t> or mastering out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7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Experimental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073547"/>
            <a:ext cx="1180113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fontAlgn="base"/>
            <a:r>
              <a:rPr lang="en-US" sz="3200" dirty="0"/>
              <a:t>To design an experiment you need to understand how the data will be analyzed statistically.</a:t>
            </a:r>
          </a:p>
          <a:p>
            <a:pPr fontAlgn="base"/>
            <a:endParaRPr lang="en-US" sz="3200" dirty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How can you sample the population in which you are interested?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tests are appropriate for your data?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biases must be controlled for?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What sample size will be necessary?</a:t>
            </a:r>
          </a:p>
        </p:txBody>
      </p:sp>
    </p:spTree>
    <p:extLst>
      <p:ext uri="{BB962C8B-B14F-4D97-AF65-F5344CB8AC3E}">
        <p14:creationId xmlns:p14="http://schemas.microsoft.com/office/powerpoint/2010/main" val="3007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not just collaborate with a statistician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0520" y="1159402"/>
            <a:ext cx="1143626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some cases this is a great option, but you have to understand enough to communicate.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If you publish a study you are responsible for its validity.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most experiments simple methods suffice.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 many fields of biology there are sets of statistical tests that are expected for certain types of data.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 all of these reasons statistical analysis </a:t>
            </a:r>
            <a:r>
              <a:rPr lang="en-US" sz="3200" b="1" dirty="0"/>
              <a:t>needs to involve people who understand the biological problem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30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stats philosophy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Statistics is just another tool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My responsibility as a scientists is to report the truth as accurately as possible and statistics help me in this regard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We may NEED statistics to discern patterns in our data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You need to understand where the signal that makes for a significant test comes from.  Visualizing your data in the right way can do this!</a:t>
            </a:r>
          </a:p>
        </p:txBody>
      </p:sp>
    </p:spTree>
    <p:extLst>
      <p:ext uri="{BB962C8B-B14F-4D97-AF65-F5344CB8AC3E}">
        <p14:creationId xmlns:p14="http://schemas.microsoft.com/office/powerpoint/2010/main" val="196511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am I teaching this class?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47941" y="1019620"/>
            <a:ext cx="6696117" cy="5838380"/>
            <a:chOff x="2747941" y="1019620"/>
            <a:chExt cx="6696117" cy="58383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941" y="1019620"/>
              <a:ext cx="6696117" cy="583838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443984" y="1536192"/>
              <a:ext cx="3716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December 1, 2017 </a:t>
              </a:r>
              <a:r>
                <a:rPr lang="mr-IN" dirty="0"/>
                <a:t>–</a:t>
              </a:r>
              <a:r>
                <a:rPr lang="en-US" dirty="0"/>
                <a:t> January 15, 2018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55264" y="1989229"/>
            <a:ext cx="5918313" cy="4795619"/>
            <a:chOff x="3255264" y="1989229"/>
            <a:chExt cx="5918313" cy="4795619"/>
          </a:xfrm>
        </p:grpSpPr>
        <p:sp>
          <p:nvSpPr>
            <p:cNvPr id="9" name="Rectangle 8"/>
            <p:cNvSpPr/>
            <p:nvPr/>
          </p:nvSpPr>
          <p:spPr>
            <a:xfrm>
              <a:off x="4308969" y="1989229"/>
              <a:ext cx="4864608" cy="4476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/>
            <p:cNvSpPr/>
            <p:nvPr/>
          </p:nvSpPr>
          <p:spPr>
            <a:xfrm>
              <a:off x="3255264" y="4590288"/>
              <a:ext cx="2889504" cy="21945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579450" y="24220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74%</a:t>
            </a:r>
          </a:p>
        </p:txBody>
      </p:sp>
    </p:spTree>
    <p:extLst>
      <p:ext uri="{BB962C8B-B14F-4D97-AF65-F5344CB8AC3E}">
        <p14:creationId xmlns:p14="http://schemas.microsoft.com/office/powerpoint/2010/main" val="117749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R is an open and free statistical programming language that focuses on stats and graphics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 works very similarly on all major operating systems 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It’s also a full-fledged high level programming language (similar to Python)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2400" i="1" dirty="0"/>
              <a:t>FYI: Very popular in industry so looks great on a CV.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41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Many statistical approaches have been implemented in the R environment.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Because it’s open source, there are no proprietary secrets, as might be hiding in commercially available statistical packages.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Any program written in R will have access to all of R’s tools for statistics and graphing.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32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New methods of analysis are being implemented in R by the scientists developing the methods.</a:t>
            </a:r>
          </a:p>
        </p:txBody>
      </p:sp>
    </p:spTree>
    <p:extLst>
      <p:ext uri="{BB962C8B-B14F-4D97-AF65-F5344CB8AC3E}">
        <p14:creationId xmlns:p14="http://schemas.microsoft.com/office/powerpoint/2010/main" val="97342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use R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If you use R you can include a script with your manuscript</a:t>
            </a:r>
          </a:p>
          <a:p>
            <a:pPr lvl="2" fontAlgn="base"/>
            <a:r>
              <a:rPr lang="en-US" sz="2800" dirty="0"/>
              <a:t>Reproducibility / Open science</a:t>
            </a:r>
          </a:p>
          <a:p>
            <a:pPr lvl="2" fontAlgn="base"/>
            <a:r>
              <a:rPr lang="en-US" sz="2800" dirty="0"/>
              <a:t>Reviewing</a:t>
            </a:r>
          </a:p>
          <a:p>
            <a:pPr lvl="2" fontAlgn="base"/>
            <a:r>
              <a:rPr lang="en-US" sz="2800" dirty="0"/>
              <a:t>Revising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Many methods (mixed models, quantitative genetics, etc.) are only available in R.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PLOTTING</a:t>
            </a:r>
          </a:p>
          <a:p>
            <a:pPr marL="514350" indent="-514350" fontAlgn="base">
              <a:buFont typeface="+mj-lt"/>
              <a:buAutoNum type="arabicPeriod" startAt="5"/>
            </a:pPr>
            <a:endParaRPr lang="en-US" sz="2800" dirty="0"/>
          </a:p>
          <a:p>
            <a:pPr marL="514350" indent="-514350" fontAlgn="base">
              <a:buFont typeface="+mj-lt"/>
              <a:buAutoNum type="arabicPeriod" startAt="5"/>
            </a:pPr>
            <a:r>
              <a:rPr lang="en-US" sz="2800" dirty="0"/>
              <a:t>Once you’ve learned one language you can learn others more easily.</a:t>
            </a:r>
          </a:p>
        </p:txBody>
      </p:sp>
    </p:spTree>
    <p:extLst>
      <p:ext uri="{BB962C8B-B14F-4D97-AF65-F5344CB8AC3E}">
        <p14:creationId xmlns:p14="http://schemas.microsoft.com/office/powerpoint/2010/main" val="19259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935915"/>
            <a:ext cx="1180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Introductions</a:t>
            </a:r>
          </a:p>
          <a:p>
            <a:pPr marL="1200150" lvl="1" indent="-742950" fontAlgn="base">
              <a:buFont typeface="+mj-lt"/>
              <a:buAutoNum type="arabicPeriod"/>
            </a:pPr>
            <a:r>
              <a:rPr lang="en-US" sz="2400" dirty="0"/>
              <a:t>Link to google survey</a:t>
            </a:r>
          </a:p>
        </p:txBody>
      </p:sp>
    </p:spTree>
    <p:extLst>
      <p:ext uri="{BB962C8B-B14F-4D97-AF65-F5344CB8AC3E}">
        <p14:creationId xmlns:p14="http://schemas.microsoft.com/office/powerpoint/2010/main" val="617954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Downsides of 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2064" y="1298448"/>
            <a:ext cx="954472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Learning curve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Anyone can make a package - so there is some junk out there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Memory issues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No language lasts forever and no language can do everything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Python</a:t>
            </a:r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 err="1"/>
              <a:t>Awk</a:t>
            </a:r>
            <a:endParaRPr lang="en-US" sz="2800" dirty="0"/>
          </a:p>
          <a:p>
            <a:pPr marL="1828800" lvl="3" indent="-457200">
              <a:buFont typeface="Courier New" charset="0"/>
              <a:buChar char="o"/>
            </a:pPr>
            <a:r>
              <a:rPr lang="en-US" sz="2800" dirty="0"/>
              <a:t>Julia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469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Installing R and </a:t>
            </a:r>
            <a:r>
              <a:rPr lang="en-US" b="1" dirty="0" err="1">
                <a:solidFill>
                  <a:schemeClr val="bg1"/>
                </a:solidFill>
              </a:rPr>
              <a:t>RStudio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/>
              <a:t>Installing R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2"/>
              </a:rPr>
              <a:t>R homepage</a:t>
            </a:r>
            <a:r>
              <a:rPr lang="en-US" sz="2800" dirty="0"/>
              <a:t> and click download R.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Pick a mirror that is in Texas or at least in the United States.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fontAlgn="base"/>
            <a:endParaRPr lang="en-US" sz="2800" b="1" dirty="0"/>
          </a:p>
          <a:p>
            <a:pPr fontAlgn="base"/>
            <a:r>
              <a:rPr lang="en-US" sz="2800" b="1" dirty="0"/>
              <a:t>Installing </a:t>
            </a:r>
            <a:r>
              <a:rPr lang="en-US" sz="2800" b="1" dirty="0" err="1"/>
              <a:t>Rstudio</a:t>
            </a:r>
            <a:endParaRPr lang="en-US" sz="2800" dirty="0"/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Go to the </a:t>
            </a:r>
            <a:r>
              <a:rPr lang="en-US" sz="2800" dirty="0">
                <a:hlinkClick r:id="rId3"/>
              </a:rPr>
              <a:t>RStudio homepage</a:t>
            </a:r>
            <a:r>
              <a:rPr lang="en-US" sz="2800" dirty="0"/>
              <a:t> and click on the download link below the free version of </a:t>
            </a:r>
            <a:r>
              <a:rPr lang="en-US" sz="2800" dirty="0" err="1"/>
              <a:t>RStudio</a:t>
            </a:r>
            <a:r>
              <a:rPr lang="en-US" sz="2800" dirty="0"/>
              <a:t> Desktop.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Select the correct version for your system and follow the prompts.</a:t>
            </a:r>
          </a:p>
          <a:p>
            <a:pPr marL="514350" indent="-514350" fontAlgn="base">
              <a:buFont typeface="+mj-lt"/>
              <a:buAutoNum type="arabicPeriod"/>
            </a:pPr>
            <a:endParaRPr lang="en-US" sz="2800" dirty="0"/>
          </a:p>
          <a:p>
            <a:pPr fontAlgn="base"/>
            <a:r>
              <a:rPr lang="en-US" sz="2800" b="1" dirty="0"/>
              <a:t>How you will be learning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800" dirty="0"/>
              <a:t>Live coding and office hours</a:t>
            </a:r>
          </a:p>
        </p:txBody>
      </p:sp>
    </p:spTree>
    <p:extLst>
      <p:ext uri="{BB962C8B-B14F-4D97-AF65-F5344CB8AC3E}">
        <p14:creationId xmlns:p14="http://schemas.microsoft.com/office/powerpoint/2010/main" val="1688892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For Thursday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Do homework 1 (introduction).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Install R and </a:t>
            </a:r>
            <a:r>
              <a:rPr lang="en-US" sz="3200" dirty="0" err="1"/>
              <a:t>Rstudio</a:t>
            </a:r>
            <a:r>
              <a:rPr lang="en-US" sz="3200" dirty="0"/>
              <a:t> on a laptop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Come and see me </a:t>
            </a:r>
            <a:r>
              <a:rPr lang="en-US" sz="3200" b="1" dirty="0">
                <a:solidFill>
                  <a:srgbClr val="C00000"/>
                </a:solidFill>
              </a:rPr>
              <a:t>BEFORE</a:t>
            </a:r>
            <a:r>
              <a:rPr lang="en-US" sz="3200" dirty="0"/>
              <a:t> class on Thursday if you run into problems</a:t>
            </a:r>
          </a:p>
          <a:p>
            <a:pPr fontAlgn="base"/>
            <a:endParaRPr lang="en-US" sz="32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b="1" dirty="0">
                <a:solidFill>
                  <a:srgbClr val="C00000"/>
                </a:solidFill>
              </a:rPr>
              <a:t>Bring laptop to class every day from here on out! Bring a charger if you are not 100% positive that your battery will last.</a:t>
            </a:r>
          </a:p>
          <a:p>
            <a:pPr fontAlgn="base"/>
            <a:endParaRPr lang="en-US" sz="3200" b="1" dirty="0">
              <a:solidFill>
                <a:srgbClr val="C00000"/>
              </a:solidFill>
            </a:endParaRPr>
          </a:p>
          <a:p>
            <a:pPr fontAlgn="base"/>
            <a:r>
              <a:rPr lang="en-US" sz="3200" dirty="0"/>
              <a:t>Heath Blackmon</a:t>
            </a:r>
            <a:br>
              <a:rPr lang="en-US" sz="3200" dirty="0"/>
            </a:br>
            <a:r>
              <a:rPr lang="en-US" sz="3200" dirty="0"/>
              <a:t>BSBW 309A</a:t>
            </a:r>
            <a:br>
              <a:rPr lang="en-US" sz="3200" dirty="0"/>
            </a:br>
            <a:r>
              <a:rPr lang="en-US" sz="3200" dirty="0">
                <a:hlinkClick r:id="rId2"/>
              </a:rPr>
              <a:t>coleoguy@gmail.com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96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Thursday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170" y="1086291"/>
            <a:ext cx="115197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Demo R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370BC-2F40-B04A-9D53-A69486845990}"/>
              </a:ext>
            </a:extLst>
          </p:cNvPr>
          <p:cNvSpPr txBox="1"/>
          <p:nvPr/>
        </p:nvSpPr>
        <p:spPr>
          <a:xfrm>
            <a:off x="363414" y="1735018"/>
            <a:ext cx="51229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dataframe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endParaRPr lang="en-US" dirty="0"/>
          </a:p>
          <a:p>
            <a:r>
              <a:rPr lang="en-US" b="1" dirty="0"/>
              <a:t>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factor</a:t>
            </a:r>
          </a:p>
          <a:p>
            <a:endParaRPr lang="en-US" dirty="0"/>
          </a:p>
          <a:p>
            <a:r>
              <a:rPr lang="en-US" b="1" dirty="0"/>
              <a:t>Control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2A0382-28E6-074C-9878-AAF3EDFEB9C9}"/>
              </a:ext>
            </a:extLst>
          </p:cNvPr>
          <p:cNvSpPr/>
          <p:nvPr/>
        </p:nvSpPr>
        <p:spPr>
          <a:xfrm>
            <a:off x="3259015" y="1735018"/>
            <a:ext cx="283698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Logical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%in%</a:t>
            </a:r>
          </a:p>
          <a:p>
            <a:endParaRPr lang="en-US" dirty="0"/>
          </a:p>
          <a:p>
            <a:r>
              <a:rPr lang="en-US" b="1" dirty="0"/>
              <a:t>Common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rnorm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rexp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587008-1256-034B-950B-DDB507EE93B2}"/>
              </a:ext>
            </a:extLst>
          </p:cNvPr>
          <p:cNvSpPr/>
          <p:nvPr/>
        </p:nvSpPr>
        <p:spPr>
          <a:xfrm>
            <a:off x="6412523" y="1735018"/>
            <a:ext cx="34934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rbinom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</a:t>
            </a:r>
          </a:p>
          <a:p>
            <a:endParaRPr lang="en-US" dirty="0"/>
          </a:p>
          <a:p>
            <a:r>
              <a:rPr lang="en-US" b="1" dirty="0"/>
              <a:t>Basic base R plotting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abline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Math operators</a:t>
            </a:r>
          </a:p>
          <a:p>
            <a:r>
              <a:rPr lang="en-US" dirty="0"/>
              <a:t>+  -  *  /  ^   %%</a:t>
            </a:r>
          </a:p>
          <a:p>
            <a:endParaRPr lang="en-US" dirty="0"/>
          </a:p>
          <a:p>
            <a:r>
              <a:rPr lang="en-US" b="1" dirty="0" err="1"/>
              <a:t>Subsetting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50050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39192-65A5-6747-82AD-0D4436B18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29" y="2424010"/>
            <a:ext cx="2534330" cy="1621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3D7960-F629-FE4D-92D1-3410B959C56D}"/>
              </a:ext>
            </a:extLst>
          </p:cNvPr>
          <p:cNvSpPr txBox="1"/>
          <p:nvPr/>
        </p:nvSpPr>
        <p:spPr>
          <a:xfrm>
            <a:off x="293915" y="1142999"/>
            <a:ext cx="10564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study the evolution of traits. Especially genomic traits. I use a variety of methods next-gen sequencing, experimental evolution, phylogenetic comparative methods, and theoretical approaches. I don’t work with a single taxa; we have projects involving mammals, reptiles, amphibians, an insects all ongoing in my lab.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E5446D-C53C-D24D-8360-0CBFE9191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89" y="4368796"/>
            <a:ext cx="1417481" cy="1970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135CA8-EF7A-5C45-817A-32B82F37D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044" y="2424010"/>
            <a:ext cx="2159666" cy="1621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7209B4-C769-AB4D-9822-5B24915A4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830" y="2424010"/>
            <a:ext cx="2221343" cy="16637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55C145-7E1B-0D49-90C0-976177179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9522" y="4368796"/>
            <a:ext cx="3085484" cy="19701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980459-F268-FF48-8F66-E751213054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2233" y="4368796"/>
            <a:ext cx="2904565" cy="2011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A9D7FD-FA32-3E41-8B9E-48DC38082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5738" y="2424010"/>
            <a:ext cx="1847917" cy="16219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1D3D09-F61E-3646-BFD6-92B25BB038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8496" y="4368796"/>
            <a:ext cx="2205318" cy="20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47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204396" y="1787531"/>
            <a:ext cx="118011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Introductions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>
                <a:hlinkClick r:id="rId3"/>
              </a:rPr>
              <a:t>Syllabus</a:t>
            </a:r>
            <a:r>
              <a:rPr lang="en-US" sz="4000" dirty="0"/>
              <a:t> / </a:t>
            </a:r>
            <a:r>
              <a:rPr lang="en-US" sz="4000" dirty="0">
                <a:hlinkClick r:id="rId4"/>
              </a:rPr>
              <a:t>website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Big problems in stats </a:t>
            </a:r>
            <a:r>
              <a:rPr lang="en-US" sz="3600" dirty="0"/>
              <a:t>(outside world / within academia)</a:t>
            </a:r>
            <a:endParaRPr lang="en-US" sz="40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Why you need this class</a:t>
            </a:r>
          </a:p>
          <a:p>
            <a:pPr marL="571500" indent="-571500" fontAlgn="base">
              <a:buFont typeface="Arial" charset="0"/>
              <a:buChar char="•"/>
            </a:pPr>
            <a:r>
              <a:rPr lang="en-US" sz="4000" dirty="0"/>
              <a:t>Prep for Thursday</a:t>
            </a:r>
          </a:p>
        </p:txBody>
      </p:sp>
    </p:spTree>
    <p:extLst>
      <p:ext uri="{BB962C8B-B14F-4D97-AF65-F5344CB8AC3E}">
        <p14:creationId xmlns:p14="http://schemas.microsoft.com/office/powerpoint/2010/main" val="33780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Objectives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build an intuitive understanding of statistics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confidence to think about the characteristics of the data that you will be collecting in your research and how you might analyze it.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Get you comfortable with the idea of coding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handle datasets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2800" i="1" dirty="0"/>
              <a:t>Help you develop the skills to build informative, honest, and intuitive data visualizations in R</a:t>
            </a:r>
          </a:p>
          <a:p>
            <a:pPr fontAlgn="base"/>
            <a:endParaRPr lang="en-US" sz="2800" i="1" dirty="0"/>
          </a:p>
          <a:p>
            <a:pPr marL="571500" indent="-571500" fontAlgn="base">
              <a:buFont typeface="Arial" charset="0"/>
              <a:buChar char="•"/>
            </a:pP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90270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public impression of statistics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5325" y="1073548"/>
            <a:ext cx="1190323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You can make statistics say anything</a:t>
            </a:r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endParaRPr lang="en-US" sz="1400" dirty="0"/>
          </a:p>
          <a:p>
            <a:pPr marL="571500" indent="-571500" fontAlgn="base">
              <a:buFont typeface="Arial" charset="0"/>
              <a:buChar char="•"/>
            </a:pPr>
            <a:r>
              <a:rPr lang="en-US" sz="3600" i="1" dirty="0"/>
              <a:t>Statistics are no substitute for common sense</a:t>
            </a:r>
          </a:p>
          <a:p>
            <a:pPr lvl="2" fontAlgn="base"/>
            <a:r>
              <a:rPr lang="en-US" sz="3600" i="1" dirty="0"/>
              <a:t>“I got sick after I got a flu shot so I don’t get them anymore”</a:t>
            </a:r>
          </a:p>
        </p:txBody>
      </p:sp>
    </p:spTree>
    <p:extLst>
      <p:ext uri="{BB962C8B-B14F-4D97-AF65-F5344CB8AC3E}">
        <p14:creationId xmlns:p14="http://schemas.microsoft.com/office/powerpoint/2010/main" val="381616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My opinions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431" y="1225689"/>
            <a:ext cx="118011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3200" dirty="0"/>
              <a:t>Misuse or ignorance of statistics is unethical as a scientist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Poor training and maleficence are both responsible for failures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Statistical literacy in the general public is essential</a:t>
            </a:r>
            <a:br>
              <a:rPr lang="en-US" sz="3200" dirty="0"/>
            </a:br>
            <a:endParaRPr lang="en-US" sz="3200" dirty="0"/>
          </a:p>
          <a:p>
            <a:pPr fontAlgn="base"/>
            <a:r>
              <a:rPr lang="en-US" sz="3200" dirty="0"/>
              <a:t>Do your part: learn science of important topics and help friends and family understand them! This includes the 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15753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Reproducibility crisis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232" y="1119958"/>
            <a:ext cx="777468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Started in the social sciences but some problems are widespread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pressure to publish</a:t>
            </a:r>
            <a:br>
              <a:rPr lang="en-US" sz="3200" dirty="0"/>
            </a:br>
            <a:endParaRPr lang="en-US" sz="20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file drawer problem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small sample sizes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p-hacking</a:t>
            </a:r>
            <a:br>
              <a:rPr lang="en-US" sz="3200" dirty="0"/>
            </a:b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unethical researchers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53" y="2675178"/>
            <a:ext cx="2514518" cy="2595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286" y="1213743"/>
            <a:ext cx="2161769" cy="3255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52339" y="4588790"/>
            <a:ext cx="2739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Amy Cuddy</a:t>
            </a:r>
          </a:p>
          <a:p>
            <a:pPr algn="ctr"/>
            <a:r>
              <a:rPr lang="en-US" dirty="0"/>
              <a:t>TED Talk 47 Million views</a:t>
            </a:r>
          </a:p>
          <a:p>
            <a:pPr algn="ctr"/>
            <a:r>
              <a:rPr lang="en-US" dirty="0"/>
              <a:t>(2</a:t>
            </a:r>
            <a:r>
              <a:rPr lang="en-US" baseline="30000" dirty="0"/>
              <a:t>nd</a:t>
            </a:r>
            <a:r>
              <a:rPr lang="en-US" dirty="0"/>
              <a:t> most </a:t>
            </a:r>
            <a:r>
              <a:rPr lang="en-US" dirty="0" err="1"/>
              <a:t>populat</a:t>
            </a:r>
            <a:r>
              <a:rPr lang="en-US" dirty="0"/>
              <a:t> TED Talk)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EA7D7A-9B59-4C45-8996-D3FD92A97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351" y="2675178"/>
            <a:ext cx="2453988" cy="259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3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5915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96056" y="1148856"/>
            <a:ext cx="711976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Study preregistration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PeerJ</a:t>
            </a:r>
            <a:r>
              <a:rPr lang="en-US" sz="3200" dirty="0"/>
              <a:t> / PLOS ONE</a:t>
            </a:r>
            <a:br>
              <a:rPr lang="en-US" sz="3200" dirty="0"/>
            </a:b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Preprint Servers</a:t>
            </a:r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 err="1"/>
              <a:t>Altimetrics</a:t>
            </a: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endParaRPr lang="en-US" sz="32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3200" dirty="0"/>
              <a:t>Systemic change - unlikely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2863202"/>
            <a:ext cx="6340856" cy="148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4392</TotalTime>
  <Words>1182</Words>
  <Application>Microsoft Macintosh PowerPoint</Application>
  <PresentationFormat>Widescreen</PresentationFormat>
  <Paragraphs>220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Office Theme</vt:lpstr>
      <vt:lpstr>Experimental Design Biology 683  Lecture 1   Heath Blackmon</vt:lpstr>
      <vt:lpstr>Today</vt:lpstr>
      <vt:lpstr>Me</vt:lpstr>
      <vt:lpstr>Today</vt:lpstr>
      <vt:lpstr>My Objectives</vt:lpstr>
      <vt:lpstr>The public impression of statistics</vt:lpstr>
      <vt:lpstr>My opinions</vt:lpstr>
      <vt:lpstr>Reproducibility crisis</vt:lpstr>
      <vt:lpstr>Solutions</vt:lpstr>
      <vt:lpstr>The Origin of Statistics</vt:lpstr>
      <vt:lpstr>The disgraceful history of biostatistics</vt:lpstr>
      <vt:lpstr>Why do biologists need statistics</vt:lpstr>
      <vt:lpstr>Experimental Design</vt:lpstr>
      <vt:lpstr>Why not just collaborate with a statistician</vt:lpstr>
      <vt:lpstr>My stats philosophy</vt:lpstr>
      <vt:lpstr>Why am I teaching this class?</vt:lpstr>
      <vt:lpstr>What is R</vt:lpstr>
      <vt:lpstr>Why use R</vt:lpstr>
      <vt:lpstr>Why use R</vt:lpstr>
      <vt:lpstr>Downsides of R</vt:lpstr>
      <vt:lpstr>Installing R and RStudio</vt:lpstr>
      <vt:lpstr>For Thursday</vt:lpstr>
      <vt:lpstr>Thursday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and Bayes Theorem Biology 683  Lecture 3   Heath Blackmon</dc:title>
  <dc:creator>Heath Blackmon</dc:creator>
  <cp:lastModifiedBy>Heath Blackmon</cp:lastModifiedBy>
  <cp:revision>50</cp:revision>
  <cp:lastPrinted>2020-01-12T16:27:29Z</cp:lastPrinted>
  <dcterms:created xsi:type="dcterms:W3CDTF">2018-01-03T17:15:04Z</dcterms:created>
  <dcterms:modified xsi:type="dcterms:W3CDTF">2020-12-15T18:48:01Z</dcterms:modified>
</cp:coreProperties>
</file>